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veat"/>
      <p:regular r:id="rId22"/>
      <p:bold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ave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child’s folder you will find a couple things: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 letter from your child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first writing piece of the year (some did not finish)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Clip System Info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Rules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Approved snacks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Log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*Please feel free to take some time to write your child a letter home. They will love it when they come in the morning 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79bef3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79bef3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79bef37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79bef37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33ae87d1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33ae87d1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33ae87d1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533ae87d1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279bef3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279bef3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279bef37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279bef37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279bef37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279bef37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279bef37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279bef37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79bef37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79bef37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79bef37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79bef37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89aed1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89aed1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279bef37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279bef37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279bef37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279bef37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279bef37b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279bef37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or double check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now we are reading the Great Law of Peace to work on these skills.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79bef3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79bef3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asalansky@lakeshorecsd.org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739250" y="0"/>
            <a:ext cx="5903400" cy="15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Welcome to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 Fifth Grade Open House!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146575" y="1557675"/>
            <a:ext cx="5213700" cy="3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Please... 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veat"/>
              <a:buChar char="●"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Sign in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veat"/>
              <a:buChar char="●"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Sign up for Conferences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veat"/>
              <a:buChar char="●"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Green Post-It: Note for Miss S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veat"/>
              <a:buChar char="●"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Orange Post-It: Note for Child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5360275" y="2416825"/>
            <a:ext cx="37860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In your child’s folder you will find :</a:t>
            </a:r>
            <a:endParaRPr b="1"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Clip System Info and Class Rules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Our first writing piece of the year 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Specials Schedule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SeeSaw Login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Student Contact Info.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50" y="271250"/>
            <a:ext cx="2003150" cy="20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1297500" y="5440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Science &amp; Social Studies-</a:t>
            </a:r>
            <a:r>
              <a:rPr lang="en" sz="1400">
                <a:latin typeface="Caveat"/>
                <a:ea typeface="Caveat"/>
                <a:cs typeface="Caveat"/>
                <a:sym typeface="Caveat"/>
              </a:rPr>
              <a:t> </a:t>
            </a:r>
            <a:endParaRPr sz="1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veat"/>
                <a:ea typeface="Caveat"/>
                <a:cs typeface="Caveat"/>
                <a:sym typeface="Caveat"/>
              </a:rPr>
              <a:t>Will rotate after each unit</a:t>
            </a:r>
            <a:endParaRPr sz="1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2309525" y="1932725"/>
            <a:ext cx="5724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•Social Studies   (PNW Boces)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  Early Civilizations, European Exploration,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  Geography/Western Hemisphere, U.S. Government)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•Science  (Mystery Science)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 Web of Life (Ecosystem) 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 Chemical Magic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Spaceship Earth (Sun, Moon, Starts, Planets)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BOCES Kit:  Ecosystems (guppies and snails)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3" name="Google Shape;203;p22"/>
          <p:cNvSpPr txBox="1"/>
          <p:nvPr>
            <p:ph idx="2" type="body"/>
          </p:nvPr>
        </p:nvSpPr>
        <p:spPr>
          <a:xfrm>
            <a:off x="45064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t/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*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75" y="3277550"/>
            <a:ext cx="1865950" cy="18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00" y="831638"/>
            <a:ext cx="1351625" cy="13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1297500" y="4484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Guided Reading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297625" y="1586875"/>
            <a:ext cx="5294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Small groups with Miss Salansky and  Mrs. Koch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Individualized to student’s reading levels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Focus on</a:t>
            </a:r>
            <a:r>
              <a:rPr lang="en" sz="1800">
                <a:latin typeface="Caveat"/>
                <a:ea typeface="Caveat"/>
                <a:cs typeface="Caveat"/>
                <a:sym typeface="Caveat"/>
              </a:rPr>
              <a:t>: 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veat"/>
              <a:buChar char="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Reading Fluency -  accuracy, expression and speed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Grammar  and Writing- sentence and paragraph structure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Spelling - leveled </a:t>
            </a:r>
            <a:r>
              <a:rPr lang="en" sz="1800">
                <a:latin typeface="Caveat"/>
                <a:ea typeface="Caveat"/>
                <a:cs typeface="Caveat"/>
                <a:sym typeface="Caveat"/>
              </a:rPr>
              <a:t>spelling</a:t>
            </a:r>
            <a:r>
              <a:rPr lang="en" sz="1800">
                <a:latin typeface="Caveat"/>
                <a:ea typeface="Caveat"/>
                <a:cs typeface="Caveat"/>
                <a:sym typeface="Caveat"/>
              </a:rPr>
              <a:t> tests weekly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225" y="1538849"/>
            <a:ext cx="1975175" cy="18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Caveat"/>
                <a:ea typeface="Caveat"/>
                <a:cs typeface="Caveat"/>
                <a:sym typeface="Caveat"/>
              </a:rPr>
              <a:t>Writing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657300" y="1307850"/>
            <a:ext cx="6301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*Infused into our F &amp; P units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Student Notebooks allow: 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readers to think on paper within, beyond, and about the text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try nonfiction genres as they respond to what they read teachers to discover 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 simple, powerful tool for ongoing assessment 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*Narrative, Opinion, Informational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*Writers’ Workshop Style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On-Demand Writing using A.C.E.S</a:t>
            </a:r>
            <a:endParaRPr sz="2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000" y="250000"/>
            <a:ext cx="1880400" cy="24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veat"/>
                <a:ea typeface="Caveat"/>
                <a:cs typeface="Caveat"/>
                <a:sym typeface="Caveat"/>
              </a:rPr>
              <a:t>IRA and Mini</a:t>
            </a:r>
            <a:r>
              <a:rPr lang="en" sz="3400">
                <a:latin typeface="Caveat"/>
                <a:ea typeface="Caveat"/>
                <a:cs typeface="Caveat"/>
                <a:sym typeface="Caveat"/>
              </a:rPr>
              <a:t>-</a:t>
            </a:r>
            <a:r>
              <a:rPr lang="en" sz="3200">
                <a:latin typeface="Caveat"/>
                <a:ea typeface="Caveat"/>
                <a:cs typeface="Caveat"/>
                <a:sym typeface="Caveat"/>
              </a:rPr>
              <a:t>Lessons</a:t>
            </a:r>
            <a:endParaRPr sz="3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869750" y="1473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veat"/>
                <a:ea typeface="Caveat"/>
                <a:cs typeface="Caveat"/>
                <a:sym typeface="Caveat"/>
              </a:rPr>
              <a:t>Interactive Read Aloud (IRA)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latin typeface="Caveat"/>
                <a:ea typeface="Caveat"/>
                <a:cs typeface="Caveat"/>
                <a:sym typeface="Caveat"/>
              </a:rPr>
              <a:t>Interactive read-aloud is a whole-group instructional context in which you read aloud a selected text to the whole class, occasionally and selectively pausing for conversation. Students think about, talk about, and respond to the text as a whole group or in pairs, triads, or quads. Both reader and listeners actively process the language, ideas, and meaning of the text.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latin typeface="Caveat"/>
                <a:ea typeface="Caveat"/>
                <a:cs typeface="Caveat"/>
                <a:sym typeface="Caveat"/>
              </a:rPr>
              <a:t>Mini Lessons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latin typeface="Caveat"/>
                <a:ea typeface="Caveat"/>
                <a:cs typeface="Caveat"/>
                <a:sym typeface="Caveat"/>
              </a:rPr>
              <a:t>Reading Mini Lessons are short, concise, explicit, inquiry-based lessons about a principle that students can apply to their own independent reading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3">
            <a:alphaModFix/>
          </a:blip>
          <a:srcRect b="0" l="27568" r="15914" t="13852"/>
          <a:stretch/>
        </p:blipFill>
        <p:spPr>
          <a:xfrm flipH="1">
            <a:off x="7751750" y="448625"/>
            <a:ext cx="1116350" cy="29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Homework Policy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892575" y="1307850"/>
            <a:ext cx="703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veat"/>
              <a:buChar char="●"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Please check your child’s agenda daily for behavior and homework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veat"/>
              <a:buChar char="●"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Your child’s daily homework is to read a book of their choice. 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veat"/>
              <a:buChar char="●"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If you notice that your child is struggling with the material please contact us so that we can help come up with a solution.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250" y="2987025"/>
            <a:ext cx="1853000" cy="18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1144275" y="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Communication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9" name="Google Shape;239;p27"/>
          <p:cNvSpPr txBox="1"/>
          <p:nvPr>
            <p:ph idx="1" type="body"/>
          </p:nvPr>
        </p:nvSpPr>
        <p:spPr>
          <a:xfrm>
            <a:off x="929950" y="914100"/>
            <a:ext cx="6631800" cy="39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SeeSaw- Student portfolio,  parent/teacher communication, class updates, test reminders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Google Classroom- Teacher/Student Collaboration 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Please feel free to contact me with any concerns, positive news!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Email: </a:t>
            </a:r>
            <a:r>
              <a:rPr lang="en" sz="21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alexandria.salansky@lscsd.org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Phone: 716-926-2774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3874" y="3028471"/>
            <a:ext cx="2235051" cy="183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9048" y="507125"/>
            <a:ext cx="1703199" cy="113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467100" y="3070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Thank You!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1008775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Thank you...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For your continuous support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Sharing your child with AJS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Joining us tonight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I look forward to the opportunities that will come out of working with all of your children this year!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7430875" y="519750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413" y="519738"/>
            <a:ext cx="18954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44875" y="579625"/>
            <a:ext cx="59034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Meet Miss Salansky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1297500" y="1567550"/>
            <a:ext cx="7038900" cy="32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Taught 1st, 2nd and 4th Grade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Fifth year teaching (including 1 year of subbing)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Studied at Canisius College for my Undergrad in Early Childhood and Childhood Education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Studied at Saint Joseph’s University for Graduate School in Special Education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225" y="281675"/>
            <a:ext cx="2309202" cy="173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Classroom </a:t>
            </a:r>
            <a:r>
              <a:rPr lang="en" sz="4800">
                <a:latin typeface="Caveat"/>
                <a:ea typeface="Caveat"/>
                <a:cs typeface="Caveat"/>
                <a:sym typeface="Caveat"/>
              </a:rPr>
              <a:t>Management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75" y="1242025"/>
            <a:ext cx="7748924" cy="37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Bring Everyday...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056725" y="1458100"/>
            <a:ext cx="7432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Take Home Folder- to be checked daily for important papers, graded work, Class Newsletter(sent home on Mondays)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Healthy Snack  and Water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Students should come to school everyday ready to learn!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>
                <a:latin typeface="Caveat"/>
                <a:ea typeface="Caveat"/>
                <a:cs typeface="Caveat"/>
                <a:sym typeface="Caveat"/>
              </a:rPr>
              <a:t>Friday Folders:</a:t>
            </a:r>
            <a:r>
              <a:rPr lang="en" sz="2400">
                <a:latin typeface="Caveat"/>
                <a:ea typeface="Caveat"/>
                <a:cs typeface="Caveat"/>
                <a:sym typeface="Caveat"/>
              </a:rPr>
              <a:t> To be signed and returned on Mondays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DASA: Dignity for All Students Act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012975" y="1633225"/>
            <a:ext cx="4984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Bullying vs. Conflict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Tattle vs. Tell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*Forms accessible to students at all times*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250" y="2361801"/>
            <a:ext cx="2443575" cy="218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Flexible Seating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892575" y="1469050"/>
            <a:ext cx="4513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Student Choice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Student engagement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Collaboration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Communication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*A </a:t>
            </a:r>
            <a:r>
              <a:rPr lang="en" sz="2400">
                <a:latin typeface="Caveat"/>
                <a:ea typeface="Caveat"/>
                <a:cs typeface="Caveat"/>
                <a:sym typeface="Caveat"/>
              </a:rPr>
              <a:t>privilege</a:t>
            </a:r>
            <a:r>
              <a:rPr lang="en" sz="2400">
                <a:latin typeface="Caveat"/>
                <a:ea typeface="Caveat"/>
                <a:cs typeface="Caveat"/>
                <a:sym typeface="Caveat"/>
              </a:rPr>
              <a:t> that can be revoked at anytime by any one of the teachers*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475" y="1460250"/>
            <a:ext cx="3433124" cy="343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844600" y="3828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Specials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975" y="474875"/>
            <a:ext cx="1516575" cy="15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146" y="1633950"/>
            <a:ext cx="1398624" cy="143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35993">
            <a:off x="6653925" y="237724"/>
            <a:ext cx="1806447" cy="120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6888" y="2794824"/>
            <a:ext cx="3202274" cy="202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9526" y="2162825"/>
            <a:ext cx="1516575" cy="1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7">
            <a:off x="6448749" y="4348877"/>
            <a:ext cx="2067427" cy="65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0800" y="1296925"/>
            <a:ext cx="3202250" cy="35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052550" y="49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Fifth </a:t>
            </a:r>
            <a:r>
              <a:rPr lang="en" sz="3600">
                <a:latin typeface="Caveat"/>
                <a:ea typeface="Caveat"/>
                <a:cs typeface="Caveat"/>
                <a:sym typeface="Caveat"/>
              </a:rPr>
              <a:t>Grade ELA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1084200" y="1016575"/>
            <a:ext cx="69756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We will work on</a:t>
            </a: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...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veat"/>
              <a:buChar char="●"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Beco</a:t>
            </a: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ming a Close Reader and Writing to Learn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veat"/>
              <a:buChar char="●"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Researching to Build Knowledge and Teaching Others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veat"/>
              <a:buChar char="●"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Considering Perspectives and Supporting Opinions 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veat"/>
              <a:buChar char="●"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Gathering Evidence and Speaking to Others 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veat"/>
              <a:buChar char="●"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Grammar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veat"/>
              <a:buChar char="●"/>
            </a:pPr>
            <a:r>
              <a:rPr lang="en" sz="24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Fountas &amp; Pinnell Reading Program for Guided Reading, Interactive Read-Alouds and Mini-Lessons</a:t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Fifth </a:t>
            </a:r>
            <a:r>
              <a:rPr lang="en" sz="3600">
                <a:latin typeface="Caveat"/>
                <a:ea typeface="Caveat"/>
                <a:cs typeface="Caveat"/>
                <a:sym typeface="Caveat"/>
              </a:rPr>
              <a:t>Grade Math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229875" y="1461475"/>
            <a:ext cx="4749600" cy="3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Module 1: </a:t>
            </a:r>
            <a:r>
              <a:rPr lang="en" sz="2000">
                <a:latin typeface="Caveat"/>
                <a:ea typeface="Caveat"/>
                <a:cs typeface="Caveat"/>
                <a:sym typeface="Caveat"/>
              </a:rPr>
              <a:t>Place</a:t>
            </a:r>
            <a:r>
              <a:rPr lang="en" sz="2000">
                <a:latin typeface="Caveat"/>
                <a:ea typeface="Caveat"/>
                <a:cs typeface="Caveat"/>
                <a:sym typeface="Caveat"/>
              </a:rPr>
              <a:t> Value and Decimal Fractions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Module 2: Multi-Digit Whole Number and Decimal Fraction Operations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Module 3:  Addition and Subtraction of Fractions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Module 4: Multiplication and Division of Fractions and Decimal Fractions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Module 5: Addition and Multiplication with Volume and Area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Module 6: Problem Solving with the Coordinate Plane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5" name="Google Shape;195;p21"/>
          <p:cNvSpPr txBox="1"/>
          <p:nvPr>
            <p:ph idx="2" type="body"/>
          </p:nvPr>
        </p:nvSpPr>
        <p:spPr>
          <a:xfrm>
            <a:off x="5914300" y="273625"/>
            <a:ext cx="2292000" cy="16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Resources for Home</a:t>
            </a:r>
            <a:endParaRPr sz="20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Zearn</a:t>
            </a:r>
            <a:endParaRPr sz="20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IXL</a:t>
            </a:r>
            <a:endParaRPr sz="20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veat"/>
              <a:buChar char="●"/>
            </a:pPr>
            <a:r>
              <a:rPr lang="en" sz="20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Khan Academy</a:t>
            </a:r>
            <a:endParaRPr sz="20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5215250" y="2238475"/>
            <a:ext cx="3361800" cy="27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Whole Group Instruction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 Small Group Instruction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Math Centers 2-3 days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Focus on: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Fluency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Accuracy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Problem Solving 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●"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Word Problems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